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</p:sldMasterIdLst>
  <p:notesMasterIdLst>
    <p:notesMasterId r:id="rId20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1" r:id="rId15"/>
    <p:sldId id="272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60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BF39D-8AE9-426F-90DD-DA70AECC93DD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0239A9-7E10-494E-A53D-656520ABE4F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3970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2FE714-8491-4AE5-B44F-0635ECE3F5A8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D6E6C1-BB5F-42CB-AD65-CF24EBC78EA5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F35062A-43D7-4228-BFE7-BDA59AE863EB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CA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5062A-43D7-4228-BFE7-BDA59AE863EB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5062A-43D7-4228-BFE7-BDA59AE863EB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3716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038600"/>
            <a:ext cx="6400800" cy="1600200"/>
          </a:xfrm>
        </p:spPr>
        <p:txBody>
          <a:bodyPr/>
          <a:lstStyle>
            <a:lvl1pPr marL="0" indent="0" algn="ctr">
              <a:buFont typeface="Monotype Sorts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4050812-1E2D-45E6-9C87-041A147C3BD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10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96FF0-0605-4CDE-B7C2-F20C6D68A4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171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E1F8E-44A1-4172-AE54-7A22BA66A56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328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DC1A9-A5AB-4ADF-A374-F57D34169D4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378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815BE-5E93-48E5-9B30-FAC7D0F7F52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354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C10F5-2978-4660-9BC5-C7C2BEF1C39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139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841BC-81FB-437A-8D36-330D3667C6A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526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B650F-F8B1-4FC2-8900-D499FE88636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253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F35062A-43D7-4228-BFE7-BDA59AE863EB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91045-D515-48DF-9F16-B11D0A153F2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2346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D02B0-84B1-4F82-A7F5-5A3468940CA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909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5C4C9-02DA-4176-A349-98B513547CD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423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3716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038600"/>
            <a:ext cx="6400800" cy="1600200"/>
          </a:xfrm>
        </p:spPr>
        <p:txBody>
          <a:bodyPr/>
          <a:lstStyle>
            <a:lvl1pPr marL="0" indent="0" algn="ctr">
              <a:buFont typeface="Monotype Sorts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4050812-1E2D-45E6-9C87-041A147C3BD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731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96FF0-0605-4CDE-B7C2-F20C6D68A4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408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E1F8E-44A1-4172-AE54-7A22BA66A56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382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DC1A9-A5AB-4ADF-A374-F57D34169D4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3544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A815BE-5E93-48E5-9B30-FAC7D0F7F52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1457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C10F5-2978-4660-9BC5-C7C2BEF1C39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7258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841BC-81FB-437A-8D36-330D3667C6A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93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F35062A-43D7-4228-BFE7-BDA59AE863EB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CA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B650F-F8B1-4FC2-8900-D499FE88636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2671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91045-D515-48DF-9F16-B11D0A153F2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920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D02B0-84B1-4F82-A7F5-5A3468940CA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2647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5C4C9-02DA-4176-A349-98B513547CD1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66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5062A-43D7-4228-BFE7-BDA59AE863EB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5062A-43D7-4228-BFE7-BDA59AE863EB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35062A-43D7-4228-BFE7-BDA59AE863EB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5062A-43D7-4228-BFE7-BDA59AE863EB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F35062A-43D7-4228-BFE7-BDA59AE863EB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F35062A-43D7-4228-BFE7-BDA59AE863EB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F35062A-43D7-4228-BFE7-BDA59AE863EB}" type="datetimeFigureOut">
              <a:rPr lang="en-CA" smtClean="0"/>
              <a:t>16-10-21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797E3B2-F13B-4B4D-B3F8-6AB9E6DD01E3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A392582C-B618-4701-966B-4F589D107312}" type="slidenum">
              <a:rPr 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6602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>
                <a:alpha val="7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A392582C-B618-4701-966B-4F589D107312}" type="slidenum">
              <a:rPr 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6512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charset="0"/>
          <a:ea typeface="ヒラギノ角ゴ Pro W3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95000"/>
        <a:buFont typeface="Monotype Sorts" charset="2"/>
        <a:buChar char="G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44" y="3789040"/>
            <a:ext cx="6172200" cy="1894362"/>
          </a:xfrm>
        </p:spPr>
        <p:txBody>
          <a:bodyPr>
            <a:normAutofit/>
          </a:bodyPr>
          <a:lstStyle/>
          <a:p>
            <a:r>
              <a:rPr lang="en-CA" sz="4800" dirty="0" smtClean="0"/>
              <a:t>Refraction of Light</a:t>
            </a:r>
            <a:endParaRPr lang="en-CA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76672"/>
            <a:ext cx="4390614" cy="3811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046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Index of Refraction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556792"/>
            <a:ext cx="7467600" cy="4873752"/>
          </a:xfrm>
        </p:spPr>
        <p:txBody>
          <a:bodyPr/>
          <a:lstStyle/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r>
              <a:rPr lang="en-CA" dirty="0" smtClean="0"/>
              <a:t>No units: they cancel! </a:t>
            </a:r>
            <a:endParaRPr lang="en-CA" dirty="0"/>
          </a:p>
        </p:txBody>
      </p:sp>
      <p:sp>
        <p:nvSpPr>
          <p:cNvPr id="9" name="Rounded Rectangle 8"/>
          <p:cNvSpPr/>
          <p:nvPr/>
        </p:nvSpPr>
        <p:spPr>
          <a:xfrm>
            <a:off x="899592" y="1556792"/>
            <a:ext cx="7632848" cy="26932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738024" y="1706563"/>
            <a:ext cx="7620000" cy="2667000"/>
            <a:chOff x="480" y="2304"/>
            <a:chExt cx="4800" cy="1680"/>
          </a:xfrm>
        </p:grpSpPr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>
              <a:off x="480" y="2304"/>
              <a:ext cx="4800" cy="1680"/>
            </a:xfrm>
            <a:prstGeom prst="roundRect">
              <a:avLst>
                <a:gd name="adj" fmla="val 16667"/>
              </a:avLst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pic>
          <p:nvPicPr>
            <p:cNvPr id="6" name="Picture 4" descr="index of refractio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187"/>
            <a:stretch>
              <a:fillRect/>
            </a:stretch>
          </p:blipFill>
          <p:spPr bwMode="auto">
            <a:xfrm>
              <a:off x="672" y="2352"/>
              <a:ext cx="4464" cy="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5" descr="index of refraction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818"/>
            <a:stretch>
              <a:fillRect/>
            </a:stretch>
          </p:blipFill>
          <p:spPr bwMode="auto">
            <a:xfrm>
              <a:off x="2352" y="2974"/>
              <a:ext cx="1200" cy="9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2784" y="2928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bg1"/>
                  </a:solidFill>
                </a:rPr>
                <a:t>or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1365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8600"/>
            <a:ext cx="4294188" cy="639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123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problem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523288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85800" y="2133600"/>
            <a:ext cx="6629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Given</a:t>
            </a: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:</a:t>
            </a:r>
            <a:b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</a:b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Speed of light in glass = 1.91 x 10</a:t>
            </a:r>
            <a:r>
              <a:rPr lang="en-US" sz="2400" baseline="300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8</a:t>
            </a: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 m/s</a:t>
            </a:r>
            <a:b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</a:b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Speed of light in vacuum = 3.00 x 10</a:t>
            </a:r>
            <a:r>
              <a:rPr lang="en-US" sz="2400" baseline="300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8</a:t>
            </a: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 m/s</a:t>
            </a:r>
          </a:p>
        </p:txBody>
      </p:sp>
      <p:pic>
        <p:nvPicPr>
          <p:cNvPr id="13319" name="Picture 7" descr="index of refraction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81400"/>
            <a:ext cx="1365250" cy="122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5370513" y="3810000"/>
            <a:ext cx="12811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=  1.57</a:t>
            </a:r>
          </a:p>
        </p:txBody>
      </p: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2438400" y="3854450"/>
            <a:ext cx="2819400" cy="946150"/>
            <a:chOff x="1344" y="2140"/>
            <a:chExt cx="1776" cy="596"/>
          </a:xfrm>
        </p:grpSpPr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1344" y="2140"/>
              <a:ext cx="1776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= 3.00 x 10</a:t>
              </a:r>
              <a:r>
                <a:rPr lang="en-US" sz="2800" baseline="300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8</a:t>
              </a:r>
              <a:r>
                <a:rPr lang="en-US" sz="28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 m/s</a:t>
              </a:r>
              <a:br>
                <a:rPr lang="en-US" sz="28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</a:br>
              <a:r>
                <a:rPr lang="en-US" sz="28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   1.91 x 10</a:t>
              </a:r>
              <a:r>
                <a:rPr lang="en-US" sz="2800" baseline="300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8 </a:t>
              </a:r>
              <a:r>
                <a:rPr lang="en-US" sz="2800" dirty="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m/s</a:t>
              </a:r>
              <a:endParaRPr lang="en-US" sz="2400" dirty="0">
                <a:solidFill>
                  <a:srgbClr val="08101A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13321" name="Line 9"/>
            <p:cNvSpPr>
              <a:spLocks noChangeShapeType="1"/>
            </p:cNvSpPr>
            <p:nvPr/>
          </p:nvSpPr>
          <p:spPr bwMode="auto">
            <a:xfrm>
              <a:off x="1536" y="2448"/>
              <a:ext cx="1584" cy="0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CA" sz="2400">
                <a:solidFill>
                  <a:srgbClr val="FFFFFF"/>
                </a:solidFill>
                <a:latin typeface="Arial" charset="0"/>
                <a:ea typeface="ＭＳ Ｐゴシック" pitchFamily="34" charset="-128"/>
              </a:endParaRPr>
            </a:p>
          </p:txBody>
        </p:sp>
      </p:grp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838200" y="5562600"/>
            <a:ext cx="662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The refractive index is 1.57</a:t>
            </a:r>
          </a:p>
        </p:txBody>
      </p:sp>
    </p:spTree>
    <p:extLst>
      <p:ext uri="{BB962C8B-B14F-4D97-AF65-F5344CB8AC3E}">
        <p14:creationId xmlns:p14="http://schemas.microsoft.com/office/powerpoint/2010/main" val="4201634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  <p:bldP spid="133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6629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Given</a:t>
            </a: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:</a:t>
            </a:r>
            <a:b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</a:b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Refractive index in water = 1.33</a:t>
            </a:r>
            <a:b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</a:b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Speed of light in a vacuum = 3.00 x 10</a:t>
            </a:r>
            <a:r>
              <a:rPr lang="en-US" sz="2400" baseline="300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8</a:t>
            </a: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 m/s</a:t>
            </a:r>
          </a:p>
        </p:txBody>
      </p:sp>
      <p:pic>
        <p:nvPicPr>
          <p:cNvPr id="14340" name="Picture 4" descr="index of refraction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43200"/>
            <a:ext cx="1365250" cy="122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09600" y="4876800"/>
            <a:ext cx="3505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i="1">
                <a:solidFill>
                  <a:srgbClr val="08101A"/>
                </a:solidFill>
                <a:latin typeface="Times New Roman" pitchFamily="18" charset="0"/>
                <a:ea typeface="ＭＳ Ｐゴシック" pitchFamily="34" charset="-128"/>
              </a:rPr>
              <a:t>v</a:t>
            </a:r>
            <a:r>
              <a:rPr lang="en-US" sz="28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 = 2.26 x 10</a:t>
            </a:r>
            <a:r>
              <a:rPr lang="en-US" sz="2800" baseline="300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8</a:t>
            </a:r>
            <a:r>
              <a:rPr lang="en-US" sz="28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 m/s</a:t>
            </a:r>
          </a:p>
        </p:txBody>
      </p:sp>
      <p:grpSp>
        <p:nvGrpSpPr>
          <p:cNvPr id="14347" name="Group 11"/>
          <p:cNvGrpSpPr>
            <a:grpSpLocks/>
          </p:cNvGrpSpPr>
          <p:nvPr/>
        </p:nvGrpSpPr>
        <p:grpSpPr bwMode="auto">
          <a:xfrm>
            <a:off x="381000" y="3886200"/>
            <a:ext cx="3886200" cy="1068388"/>
            <a:chOff x="240" y="2448"/>
            <a:chExt cx="2448" cy="673"/>
          </a:xfrm>
        </p:grpSpPr>
        <p:sp>
          <p:nvSpPr>
            <p:cNvPr id="14343" name="Text Box 7"/>
            <p:cNvSpPr txBox="1">
              <a:spLocks noChangeArrowheads="1"/>
            </p:cNvSpPr>
            <p:nvPr/>
          </p:nvSpPr>
          <p:spPr bwMode="auto">
            <a:xfrm>
              <a:off x="240" y="2448"/>
              <a:ext cx="2448" cy="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1.33 = 3.00 x 10</a:t>
              </a:r>
              <a:r>
                <a:rPr lang="en-US" sz="2800" baseline="3000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8</a:t>
              </a:r>
              <a:r>
                <a:rPr lang="en-US" sz="280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 m/s</a:t>
              </a:r>
              <a:br>
                <a:rPr lang="en-US" sz="280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</a:br>
              <a:r>
                <a:rPr lang="en-US" sz="2800">
                  <a:solidFill>
                    <a:srgbClr val="08101A"/>
                  </a:solidFill>
                  <a:latin typeface="Arial" charset="0"/>
                  <a:ea typeface="ＭＳ Ｐゴシック" pitchFamily="34" charset="-128"/>
                </a:rPr>
                <a:t>        </a:t>
              </a:r>
              <a:r>
                <a:rPr lang="en-US" sz="3600" i="1">
                  <a:solidFill>
                    <a:srgbClr val="08101A"/>
                  </a:solidFill>
                  <a:latin typeface="Times New Roman" pitchFamily="18" charset="0"/>
                  <a:ea typeface="ＭＳ Ｐゴシック" pitchFamily="34" charset="-128"/>
                </a:rPr>
                <a:t>v</a:t>
              </a:r>
              <a:endPara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endParaRPr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>
              <a:off x="1056" y="2784"/>
              <a:ext cx="1488" cy="0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CA" sz="2400">
                <a:solidFill>
                  <a:srgbClr val="FFFFFF"/>
                </a:solidFill>
                <a:latin typeface="Arial" charset="0"/>
                <a:ea typeface="ＭＳ Ｐゴシック" pitchFamily="34" charset="-128"/>
              </a:endParaRPr>
            </a:p>
          </p:txBody>
        </p:sp>
      </p:grp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09600" y="5867400"/>
            <a:ext cx="685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The speed of light in water is 2.26 x 10</a:t>
            </a:r>
            <a:r>
              <a:rPr lang="en-US" sz="2400" baseline="300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8</a:t>
            </a:r>
            <a:r>
              <a:rPr lang="en-US" sz="2400">
                <a:solidFill>
                  <a:srgbClr val="08101A"/>
                </a:solidFill>
                <a:latin typeface="Arial" charset="0"/>
                <a:ea typeface="ＭＳ Ｐゴシック" pitchFamily="34" charset="-128"/>
              </a:rPr>
              <a:t> m/s</a:t>
            </a:r>
          </a:p>
        </p:txBody>
      </p:sp>
      <p:pic>
        <p:nvPicPr>
          <p:cNvPr id="14346" name="Picture 10" descr="problem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599488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420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Dispersion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Dispersion</a:t>
            </a:r>
            <a:r>
              <a:rPr lang="en-US" dirty="0"/>
              <a:t>: the refraction of white light into separate </a:t>
            </a:r>
            <a:r>
              <a:rPr lang="en-US" b="1" dirty="0">
                <a:solidFill>
                  <a:srgbClr val="FF0000"/>
                </a:solidFill>
              </a:rPr>
              <a:t>wavelengths</a:t>
            </a:r>
            <a:r>
              <a:rPr lang="en-US" dirty="0"/>
              <a:t> (</a:t>
            </a:r>
            <a:r>
              <a:rPr lang="en-US" dirty="0" err="1"/>
              <a:t>colours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amount of refraction is different for each </a:t>
            </a:r>
            <a:r>
              <a:rPr lang="en-US" b="1" dirty="0" err="1" smtClean="0">
                <a:solidFill>
                  <a:srgbClr val="FF0000"/>
                </a:solidFill>
              </a:rPr>
              <a:t>colour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Different </a:t>
            </a:r>
            <a:r>
              <a:rPr lang="en-US" dirty="0" err="1" smtClean="0"/>
              <a:t>colours</a:t>
            </a:r>
            <a:r>
              <a:rPr lang="en-US" dirty="0" smtClean="0"/>
              <a:t> of light travel at different speeds so each refracts a different amount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RRR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(Red Refracts Rotten)</a:t>
            </a:r>
          </a:p>
          <a:p>
            <a:r>
              <a:rPr lang="en-US" b="1" dirty="0">
                <a:solidFill>
                  <a:srgbClr val="0070C0"/>
                </a:solidFill>
              </a:rPr>
              <a:t>BBB</a:t>
            </a:r>
            <a:r>
              <a:rPr lang="en-US" dirty="0"/>
              <a:t> (Blue Bends Best)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CA" dirty="0"/>
          </a:p>
        </p:txBody>
      </p:sp>
      <p:pic>
        <p:nvPicPr>
          <p:cNvPr id="4" name="Picture 5" descr="Chap 11 11 Pris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45100"/>
            <a:ext cx="3311277" cy="21710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056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Dispersion</a:t>
            </a:r>
            <a:endParaRPr lang="en-CA" sz="3600" dirty="0"/>
          </a:p>
        </p:txBody>
      </p:sp>
      <p:pic>
        <p:nvPicPr>
          <p:cNvPr id="4" name="Picture 6" descr="Chap 11 12 Splitting Rays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7432048" cy="347216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063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iamo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14400"/>
            <a:ext cx="4983163" cy="5181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491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What is Refraction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Although light travels in straight lines, it </a:t>
            </a:r>
            <a:r>
              <a:rPr lang="en-US" b="1" dirty="0">
                <a:solidFill>
                  <a:srgbClr val="FF0000"/>
                </a:solidFill>
              </a:rPr>
              <a:t>bends</a:t>
            </a:r>
            <a:r>
              <a:rPr lang="en-US" dirty="0"/>
              <a:t> when it passes from one </a:t>
            </a:r>
            <a:r>
              <a:rPr lang="en-US" b="1" dirty="0">
                <a:solidFill>
                  <a:srgbClr val="FF0000"/>
                </a:solidFill>
              </a:rPr>
              <a:t>medium</a:t>
            </a:r>
            <a:r>
              <a:rPr lang="en-US" dirty="0"/>
              <a:t> to </a:t>
            </a:r>
            <a:r>
              <a:rPr lang="en-US" dirty="0" smtClean="0"/>
              <a:t>another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Refraction</a:t>
            </a:r>
            <a:r>
              <a:rPr lang="en-US" dirty="0" smtClean="0"/>
              <a:t>: the </a:t>
            </a:r>
            <a:r>
              <a:rPr lang="en-US" dirty="0"/>
              <a:t>bending of light rays as they pass between two different </a:t>
            </a:r>
            <a:r>
              <a:rPr lang="en-US" dirty="0" smtClean="0"/>
              <a:t>media</a:t>
            </a:r>
          </a:p>
          <a:p>
            <a:endParaRPr lang="en-US" b="1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55230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Why Does Refraction Occur?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Refraction occurs due to changes in the </a:t>
            </a:r>
            <a:r>
              <a:rPr lang="en-US" b="1" dirty="0">
                <a:solidFill>
                  <a:srgbClr val="FF0000"/>
                </a:solidFill>
              </a:rPr>
              <a:t>speed of light</a:t>
            </a:r>
            <a:r>
              <a:rPr lang="en-US" b="1" dirty="0"/>
              <a:t> </a:t>
            </a:r>
            <a:r>
              <a:rPr lang="en-US" dirty="0"/>
              <a:t>in different </a:t>
            </a:r>
            <a:r>
              <a:rPr lang="en-US" dirty="0" smtClean="0"/>
              <a:t>mediums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Different media </a:t>
            </a:r>
            <a:r>
              <a:rPr lang="en-US" b="1" dirty="0">
                <a:solidFill>
                  <a:srgbClr val="FF0000"/>
                </a:solidFill>
              </a:rPr>
              <a:t>slow down</a:t>
            </a:r>
            <a:r>
              <a:rPr lang="en-US" b="1" dirty="0"/>
              <a:t> </a:t>
            </a:r>
            <a:r>
              <a:rPr lang="en-US" dirty="0"/>
              <a:t>light by different </a:t>
            </a:r>
            <a:r>
              <a:rPr lang="en-US" dirty="0" smtClean="0"/>
              <a:t>amounts</a:t>
            </a:r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The more that light slows down, the more the light is </a:t>
            </a:r>
            <a:r>
              <a:rPr lang="en-US" b="1" dirty="0">
                <a:solidFill>
                  <a:srgbClr val="FF0000"/>
                </a:solidFill>
              </a:rPr>
              <a:t>refracted</a:t>
            </a:r>
            <a:endParaRPr lang="en-US" b="1" dirty="0"/>
          </a:p>
          <a:p>
            <a:endParaRPr lang="en-CA" dirty="0"/>
          </a:p>
        </p:txBody>
      </p:sp>
      <p:pic>
        <p:nvPicPr>
          <p:cNvPr id="4" name="Picture 4" descr="Ska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93096"/>
            <a:ext cx="4136504" cy="241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915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Refraction in Water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Demo: Disappearing Coin</a:t>
            </a:r>
          </a:p>
          <a:p>
            <a:endParaRPr lang="en-CA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Light rays change direction at the surface of the </a:t>
            </a:r>
            <a:r>
              <a:rPr lang="en-US" dirty="0" smtClean="0"/>
              <a:t>water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The image of the </a:t>
            </a:r>
            <a:r>
              <a:rPr lang="en-US" dirty="0" smtClean="0"/>
              <a:t>coin </a:t>
            </a:r>
            <a:r>
              <a:rPr lang="en-US" dirty="0"/>
              <a:t>appears to be more shallow than the actual </a:t>
            </a:r>
            <a:r>
              <a:rPr lang="en-US" dirty="0" smtClean="0"/>
              <a:t>coin</a:t>
            </a: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15275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Refraction in Water</a:t>
            </a:r>
            <a:endParaRPr lang="en-CA" sz="3600" dirty="0"/>
          </a:p>
        </p:txBody>
      </p:sp>
      <p:pic>
        <p:nvPicPr>
          <p:cNvPr id="4" name="Picture 4" descr="water dep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8305800" cy="347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384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Fermat’s Principle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en-CA" dirty="0">
                <a:latin typeface="Arial" pitchFamily="34" charset="0"/>
                <a:cs typeface="Arial" pitchFamily="34" charset="0"/>
              </a:rPr>
              <a:t>L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ight </a:t>
            </a:r>
            <a:r>
              <a:rPr lang="en-CA" dirty="0">
                <a:latin typeface="Arial" pitchFamily="34" charset="0"/>
                <a:cs typeface="Arial" pitchFamily="34" charset="0"/>
              </a:rPr>
              <a:t>will follow the path that takes the </a:t>
            </a:r>
            <a:r>
              <a:rPr lang="en-CA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least</a:t>
            </a:r>
            <a:r>
              <a:rPr lang="en-CA" dirty="0">
                <a:latin typeface="Arial" pitchFamily="34" charset="0"/>
                <a:cs typeface="Arial" pitchFamily="34" charset="0"/>
              </a:rPr>
              <a:t> amount of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time </a:t>
            </a:r>
            <a:endParaRPr lang="en-CA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CA" dirty="0">
                <a:latin typeface="Arial" pitchFamily="34" charset="0"/>
                <a:cs typeface="Arial" pitchFamily="34" charset="0"/>
              </a:rPr>
              <a:t>In a single medium, the pathway is always a straight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line</a:t>
            </a:r>
          </a:p>
          <a:p>
            <a:pPr>
              <a:defRPr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When </a:t>
            </a:r>
            <a:r>
              <a:rPr lang="en-CA" dirty="0">
                <a:latin typeface="Arial" pitchFamily="34" charset="0"/>
                <a:cs typeface="Arial" pitchFamily="34" charset="0"/>
              </a:rPr>
              <a:t>travelling from one medium to another the fastest pathway is </a:t>
            </a:r>
            <a:r>
              <a:rPr lang="en-CA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en-CA" dirty="0">
                <a:latin typeface="Arial" pitchFamily="34" charset="0"/>
                <a:cs typeface="Arial" pitchFamily="34" charset="0"/>
              </a:rPr>
              <a:t> a straight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line</a:t>
            </a:r>
          </a:p>
          <a:p>
            <a:pPr marL="0" indent="0">
              <a:buNone/>
              <a:defRPr/>
            </a:pPr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Which path from A to B</a:t>
            </a:r>
          </a:p>
          <a:p>
            <a:pPr marL="0" indent="0">
              <a:buNone/>
              <a:defRPr/>
            </a:pPr>
            <a:r>
              <a:rPr lang="en-CA" dirty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  is faster?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pic>
        <p:nvPicPr>
          <p:cNvPr id="4" name="Picture 5" descr="Chap 11 7 Refraction water ai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077072"/>
            <a:ext cx="2962972" cy="262481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696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Angle of Refraction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b="1" dirty="0" smtClean="0">
                <a:solidFill>
                  <a:srgbClr val="FF0000"/>
                </a:solidFill>
              </a:rPr>
              <a:t>Refracted ray: </a:t>
            </a:r>
            <a:r>
              <a:rPr lang="en-CA" dirty="0" smtClean="0"/>
              <a:t>ray of light that is bent when entering a second medium</a:t>
            </a:r>
          </a:p>
          <a:p>
            <a:endParaRPr lang="en-CA" dirty="0" smtClean="0"/>
          </a:p>
          <a:p>
            <a:r>
              <a:rPr lang="en-CA" b="1" dirty="0" smtClean="0">
                <a:solidFill>
                  <a:srgbClr val="FF0000"/>
                </a:solidFill>
              </a:rPr>
              <a:t>Angle of refraction: </a:t>
            </a:r>
            <a:r>
              <a:rPr lang="en-CA" dirty="0" smtClean="0"/>
              <a:t>angle between the normal and refracted ray</a:t>
            </a:r>
            <a:endParaRPr lang="en-CA" dirty="0"/>
          </a:p>
        </p:txBody>
      </p:sp>
      <p:pic>
        <p:nvPicPr>
          <p:cNvPr id="5" name="Picture 5" descr="Chap 11 8 Ray diagram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630613"/>
            <a:ext cx="3143250" cy="308451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722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Angle of Refraction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/>
              <a:t>When travelling from a </a:t>
            </a:r>
            <a:r>
              <a:rPr lang="en-CA" b="1" dirty="0">
                <a:solidFill>
                  <a:srgbClr val="FF0000"/>
                </a:solidFill>
              </a:rPr>
              <a:t>less</a:t>
            </a:r>
            <a:r>
              <a:rPr lang="en-CA" dirty="0"/>
              <a:t> </a:t>
            </a:r>
            <a:r>
              <a:rPr lang="en-CA" dirty="0" smtClean="0"/>
              <a:t>dense </a:t>
            </a:r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   medium </a:t>
            </a:r>
            <a:r>
              <a:rPr lang="en-CA" dirty="0"/>
              <a:t>to a </a:t>
            </a:r>
            <a:r>
              <a:rPr lang="en-CA" b="1" dirty="0">
                <a:solidFill>
                  <a:srgbClr val="FF0000"/>
                </a:solidFill>
              </a:rPr>
              <a:t>more</a:t>
            </a:r>
            <a:r>
              <a:rPr lang="en-CA" dirty="0"/>
              <a:t> </a:t>
            </a:r>
            <a:r>
              <a:rPr lang="en-CA" dirty="0" smtClean="0"/>
              <a:t>dense </a:t>
            </a:r>
            <a:r>
              <a:rPr lang="en-CA" dirty="0"/>
              <a:t>medium, </a:t>
            </a:r>
            <a:endParaRPr lang="en-CA" dirty="0" smtClean="0"/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   light </a:t>
            </a:r>
            <a:r>
              <a:rPr lang="en-CA" dirty="0"/>
              <a:t>bends </a:t>
            </a:r>
            <a:r>
              <a:rPr lang="en-CA" b="1" dirty="0">
                <a:solidFill>
                  <a:srgbClr val="FF0000"/>
                </a:solidFill>
              </a:rPr>
              <a:t>towards</a:t>
            </a:r>
            <a:r>
              <a:rPr lang="en-CA" dirty="0"/>
              <a:t> the </a:t>
            </a:r>
            <a:r>
              <a:rPr lang="en-CA" dirty="0" smtClean="0"/>
              <a:t>normal</a:t>
            </a:r>
          </a:p>
          <a:p>
            <a:endParaRPr lang="en-CA" dirty="0" smtClean="0"/>
          </a:p>
          <a:p>
            <a:endParaRPr lang="en-CA" dirty="0"/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When travelling from a </a:t>
            </a:r>
            <a:r>
              <a:rPr lang="en-CA" b="1" dirty="0">
                <a:solidFill>
                  <a:srgbClr val="FF0000"/>
                </a:solidFill>
              </a:rPr>
              <a:t>more</a:t>
            </a:r>
            <a:r>
              <a:rPr lang="en-CA" dirty="0"/>
              <a:t> </a:t>
            </a:r>
            <a:r>
              <a:rPr lang="en-CA" dirty="0" smtClean="0"/>
              <a:t>dense </a:t>
            </a:r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  medium </a:t>
            </a:r>
            <a:r>
              <a:rPr lang="en-CA" dirty="0"/>
              <a:t>to a </a:t>
            </a:r>
            <a:r>
              <a:rPr lang="en-CA" b="1" dirty="0">
                <a:solidFill>
                  <a:srgbClr val="FF0000"/>
                </a:solidFill>
              </a:rPr>
              <a:t>less</a:t>
            </a:r>
            <a:r>
              <a:rPr lang="en-CA" dirty="0"/>
              <a:t> </a:t>
            </a:r>
            <a:r>
              <a:rPr lang="en-CA" dirty="0" smtClean="0"/>
              <a:t>dense </a:t>
            </a:r>
            <a:r>
              <a:rPr lang="en-CA" dirty="0"/>
              <a:t>medium</a:t>
            </a:r>
            <a:r>
              <a:rPr lang="en-CA" dirty="0" smtClean="0"/>
              <a:t>,</a:t>
            </a:r>
          </a:p>
          <a:p>
            <a:pPr marL="0" indent="0">
              <a:buNone/>
            </a:pPr>
            <a:r>
              <a:rPr lang="en-CA" dirty="0" smtClean="0"/>
              <a:t>   light </a:t>
            </a:r>
            <a:r>
              <a:rPr lang="en-CA" dirty="0"/>
              <a:t>bends </a:t>
            </a:r>
            <a:r>
              <a:rPr lang="en-CA" b="1" dirty="0">
                <a:solidFill>
                  <a:srgbClr val="FF0000"/>
                </a:solidFill>
              </a:rPr>
              <a:t>away</a:t>
            </a:r>
            <a:r>
              <a:rPr lang="en-CA" dirty="0"/>
              <a:t> from the normal</a:t>
            </a:r>
          </a:p>
          <a:p>
            <a:endParaRPr lang="en-CA" dirty="0"/>
          </a:p>
        </p:txBody>
      </p:sp>
      <p:pic>
        <p:nvPicPr>
          <p:cNvPr id="4" name="Picture 4" descr="low to hig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141" y="476672"/>
            <a:ext cx="2662318" cy="287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igh to l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168" y="3787120"/>
            <a:ext cx="2622779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176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Index of Refraction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Speed of light in a vacuum: 3.0 x 10</a:t>
            </a:r>
            <a:r>
              <a:rPr lang="en-CA" baseline="30000" dirty="0" smtClean="0"/>
              <a:t>8</a:t>
            </a:r>
            <a:r>
              <a:rPr lang="en-CA" dirty="0" smtClean="0"/>
              <a:t> m/s</a:t>
            </a:r>
          </a:p>
          <a:p>
            <a:endParaRPr lang="en-CA" dirty="0" smtClean="0"/>
          </a:p>
          <a:p>
            <a:r>
              <a:rPr lang="en-CA" dirty="0" smtClean="0"/>
              <a:t>Speed of light is less than this in any type of matter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Index of refraction is easier system for describing relative speeds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US" dirty="0" smtClean="0"/>
              <a:t>The </a:t>
            </a:r>
            <a:r>
              <a:rPr lang="en-US" dirty="0"/>
              <a:t>amount by which a </a:t>
            </a:r>
            <a:r>
              <a:rPr lang="en-US" b="1" dirty="0">
                <a:solidFill>
                  <a:srgbClr val="FF0000"/>
                </a:solidFill>
              </a:rPr>
              <a:t>transparent</a:t>
            </a:r>
            <a:r>
              <a:rPr lang="en-US" dirty="0"/>
              <a:t> medium decreases the speed of </a:t>
            </a:r>
            <a:r>
              <a:rPr lang="en-US" b="1" dirty="0">
                <a:solidFill>
                  <a:srgbClr val="FF0000"/>
                </a:solidFill>
              </a:rPr>
              <a:t>light</a:t>
            </a:r>
            <a:endParaRPr lang="en-US" b="1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83045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roplet">
  <a:themeElements>
    <a:clrScheme name="Droplet 1">
      <a:dk1>
        <a:srgbClr val="336699"/>
      </a:dk1>
      <a:lt1>
        <a:srgbClr val="FFFFFF"/>
      </a:lt1>
      <a:dk2>
        <a:srgbClr val="08101A"/>
      </a:dk2>
      <a:lt2>
        <a:srgbClr val="FFFFFF"/>
      </a:lt2>
      <a:accent1>
        <a:srgbClr val="003399"/>
      </a:accent1>
      <a:accent2>
        <a:srgbClr val="468A4B"/>
      </a:accent2>
      <a:accent3>
        <a:srgbClr val="AAAAAB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roplet">
      <a:majorFont>
        <a:latin typeface="Trebuchet MS"/>
        <a:ea typeface="ヒラギノ角ゴ Pro W3"/>
        <a:cs typeface=""/>
      </a:majorFont>
      <a:minorFont>
        <a:latin typeface="Trebuchet M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Droplet 1">
        <a:dk1>
          <a:srgbClr val="336699"/>
        </a:dk1>
        <a:lt1>
          <a:srgbClr val="FFFFFF"/>
        </a:lt1>
        <a:dk2>
          <a:srgbClr val="08101A"/>
        </a:dk2>
        <a:lt2>
          <a:srgbClr val="FFFFFF"/>
        </a:lt2>
        <a:accent1>
          <a:srgbClr val="003399"/>
        </a:accent1>
        <a:accent2>
          <a:srgbClr val="468A4B"/>
        </a:accent2>
        <a:accent3>
          <a:srgbClr val="AAAAAB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roplet 2">
        <a:dk1>
          <a:srgbClr val="3E3E5C"/>
        </a:dk1>
        <a:lt1>
          <a:srgbClr val="FFFFFF"/>
        </a:lt1>
        <a:dk2>
          <a:srgbClr val="08101A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AAB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roplet">
  <a:themeElements>
    <a:clrScheme name="Droplet 1">
      <a:dk1>
        <a:srgbClr val="336699"/>
      </a:dk1>
      <a:lt1>
        <a:srgbClr val="FFFFFF"/>
      </a:lt1>
      <a:dk2>
        <a:srgbClr val="08101A"/>
      </a:dk2>
      <a:lt2>
        <a:srgbClr val="FFFFFF"/>
      </a:lt2>
      <a:accent1>
        <a:srgbClr val="003399"/>
      </a:accent1>
      <a:accent2>
        <a:srgbClr val="468A4B"/>
      </a:accent2>
      <a:accent3>
        <a:srgbClr val="AAAAAB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Droplet">
      <a:majorFont>
        <a:latin typeface="Trebuchet MS"/>
        <a:ea typeface="ヒラギノ角ゴ Pro W3"/>
        <a:cs typeface=""/>
      </a:majorFont>
      <a:minorFont>
        <a:latin typeface="Trebuchet M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Droplet 1">
        <a:dk1>
          <a:srgbClr val="336699"/>
        </a:dk1>
        <a:lt1>
          <a:srgbClr val="FFFFFF"/>
        </a:lt1>
        <a:dk2>
          <a:srgbClr val="08101A"/>
        </a:dk2>
        <a:lt2>
          <a:srgbClr val="FFFFFF"/>
        </a:lt2>
        <a:accent1>
          <a:srgbClr val="003399"/>
        </a:accent1>
        <a:accent2>
          <a:srgbClr val="468A4B"/>
        </a:accent2>
        <a:accent3>
          <a:srgbClr val="AAAAAB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roplet 2">
        <a:dk1>
          <a:srgbClr val="3E3E5C"/>
        </a:dk1>
        <a:lt1>
          <a:srgbClr val="FFFFFF"/>
        </a:lt1>
        <a:dk2>
          <a:srgbClr val="08101A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AAB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144</TotalTime>
  <Words>392</Words>
  <Application>Microsoft Macintosh PowerPoint</Application>
  <PresentationFormat>On-screen Show (4:3)</PresentationFormat>
  <Paragraphs>84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Oriel</vt:lpstr>
      <vt:lpstr>Droplet</vt:lpstr>
      <vt:lpstr>1_Droplet</vt:lpstr>
      <vt:lpstr>Refraction of Light</vt:lpstr>
      <vt:lpstr>What is Refraction</vt:lpstr>
      <vt:lpstr>Why Does Refraction Occur?</vt:lpstr>
      <vt:lpstr>Refraction in Water</vt:lpstr>
      <vt:lpstr>Refraction in Water</vt:lpstr>
      <vt:lpstr>Fermat’s Principle</vt:lpstr>
      <vt:lpstr>Angle of Refraction</vt:lpstr>
      <vt:lpstr>Angle of Refraction</vt:lpstr>
      <vt:lpstr>Index of Refraction</vt:lpstr>
      <vt:lpstr>Index of Refraction</vt:lpstr>
      <vt:lpstr>PowerPoint Presentation</vt:lpstr>
      <vt:lpstr>PowerPoint Presentation</vt:lpstr>
      <vt:lpstr>PowerPoint Presentation</vt:lpstr>
      <vt:lpstr>Dispersion</vt:lpstr>
      <vt:lpstr>Dispersion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Refraction of Light</dc:title>
  <dc:creator>Kelsey</dc:creator>
  <cp:lastModifiedBy>rubina khan</cp:lastModifiedBy>
  <cp:revision>12</cp:revision>
  <dcterms:created xsi:type="dcterms:W3CDTF">2012-11-18T21:58:55Z</dcterms:created>
  <dcterms:modified xsi:type="dcterms:W3CDTF">2016-10-21T16:27:12Z</dcterms:modified>
</cp:coreProperties>
</file>